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76" r:id="rId6"/>
    <p:sldId id="277" r:id="rId7"/>
    <p:sldId id="258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764C-8668-48BB-882F-0139ECBD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375BE-97A2-4225-AD93-4E75BB69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3D4A9-DB8E-4555-BD52-61EE0084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6018E-109D-456A-AC39-23945F4A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79D9D-C05E-461B-9FDD-BB6A9F63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91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D836-0CDE-4CE4-B6D6-923CB840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CD4F8-CC62-4BB3-BEDF-4B59C932C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99EE-91F2-4A6F-AA82-D18C1D1F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1083-8101-43E2-B554-AC318F07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F45F6-3DB5-4CD0-8B5E-E10ED5C8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76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4B7BD-0E11-4DCA-990B-386552F5B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3039A-6083-4AD3-9712-07DCDEF8C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959F-45C8-4A5E-9A9F-0A974E46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662C-C5BF-42C2-BB66-4623392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E93A-AD4E-47C1-86A4-44F383E8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21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DFA0-0DBD-4CEA-9F4B-1F500CD0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0C2C-46B0-45C3-BB3F-3BF16CCA3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EA97-9D90-4DCF-9300-4A881F71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AA5C9-D3DE-41A7-B387-56E3FBF3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F95B3-F057-4B09-BB42-DFC2E675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1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94E-9387-49FE-930B-06DF03D8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42DC-D766-43A2-BBDC-CFC15E480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8170A-1F85-4417-BBFE-9023DD74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992D-EFB7-42DB-BE62-84CE411E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8C0E7-423C-46BD-992A-B189D739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16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44E4-0AEB-40DF-8C9D-5999D6BB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0562-5C13-4606-ABC2-5A77181E5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F0ED3-3621-4176-9DB8-A1CE59DA8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E57A6-082B-4F86-ABC6-957E65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D11F9-0FB2-4BC2-A12D-1860508D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9337D-611A-4271-8462-AEC83ACC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7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2D8C9-4C6D-4B14-9234-EC7FFE15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0528-2304-4720-8430-45F2ACF0D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107F0-2123-4A19-BEA9-C33582609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23254-CB2F-4693-BA07-910D6327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54BD0-D2BC-4D55-A42E-6791857F1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28891-AB3C-4F83-A7F8-FBE35D41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D8CD7-DCD9-460F-99E5-4538DD50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EB895-962E-4DE1-9AA0-D909988D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35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3CA7-892B-48B5-86EA-33880306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F0A92-D9D9-4E20-8C87-262C4EE9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64DCE-1FC5-400F-AF97-F73763F8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37E2E-0C55-47F1-9AFD-28A80EB8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95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F9080-7911-4F07-AC3E-17E3C53A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FE9A6-8B16-44AF-B585-6D9152DD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FE9A-D02C-44D7-8335-8FABD765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70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8B2-E210-4F04-A247-782DB85E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F20D-9977-48D2-B908-66D100FF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3E4E1-8272-4873-B55A-34C702FAF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E775B-3474-4D49-9792-98B3FACA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32A0A-D8DD-47CC-A1C8-8499FAFD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C639C-E360-4664-A71F-0BDF1D7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15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4C09-7B91-4409-AACA-1458E8CD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4EE28-FB5F-4668-ABCA-46004BB2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5EECD-E4D3-42BB-A71D-9592F3958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E0FE5-67DE-4837-B637-B6877D48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0C4BF-A0B6-4A21-8324-E3880733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6E736-5CBA-44F1-9951-12C2BC31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1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86DA6-C3CB-4819-85C9-F21CB5B5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26B07-41FC-4A2D-B653-991E62E8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3CC4D-E5B8-4D64-B66F-44B0FBC24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F809-DC42-484F-A732-A49FB316CC91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16DFA-6287-44D9-B967-E88FE3EDF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E6AD4-3996-46D3-9C3B-4FE7A2F04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5EEF6-C571-4A01-BA5F-59829E999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B0E6-6ED1-4047-8C37-0B508A075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ML Workshop –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F4DCC-A084-4D94-A1AB-75B5CD584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Durham Artificial Intelligence Society</a:t>
            </a:r>
          </a:p>
        </p:txBody>
      </p:sp>
    </p:spTree>
    <p:extLst>
      <p:ext uri="{BB962C8B-B14F-4D97-AF65-F5344CB8AC3E}">
        <p14:creationId xmlns:p14="http://schemas.microsoft.com/office/powerpoint/2010/main" val="242104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BF3-4E8B-4273-8FC9-5F1975AD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-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9B64-B79F-4332-BBAE-F26AA82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2396"/>
          </a:xfrm>
        </p:spPr>
        <p:txBody>
          <a:bodyPr/>
          <a:lstStyle/>
          <a:p>
            <a:r>
              <a:rPr lang="en-GB" dirty="0"/>
              <a:t>We are actually interested in predicting the probability that a certain sample belongs to a particular class</a:t>
            </a:r>
          </a:p>
          <a:p>
            <a:r>
              <a:rPr lang="en-GB" dirty="0"/>
              <a:t>This is the </a:t>
            </a:r>
            <a:r>
              <a:rPr lang="en-GB" i="1" dirty="0"/>
              <a:t>inverse</a:t>
            </a:r>
            <a:r>
              <a:rPr lang="en-GB" dirty="0"/>
              <a:t> of the </a:t>
            </a:r>
            <a:r>
              <a:rPr lang="en-GB" b="1" dirty="0"/>
              <a:t>logit</a:t>
            </a:r>
            <a:r>
              <a:rPr lang="en-GB" dirty="0"/>
              <a:t> function, called the </a:t>
            </a:r>
            <a:r>
              <a:rPr lang="en-GB" b="1" dirty="0"/>
              <a:t>logistic sigmoid function</a:t>
            </a:r>
            <a:r>
              <a:rPr lang="en-GB" dirty="0"/>
              <a:t>. It is defined by the following: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01EBA-D445-478A-8626-FDEEFE4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8" t="57640" r="39869" b="30760"/>
          <a:stretch/>
        </p:blipFill>
        <p:spPr>
          <a:xfrm>
            <a:off x="4560197" y="3787816"/>
            <a:ext cx="3071606" cy="15702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617CA1-0F1B-4356-B900-3CB173BE59B8}"/>
              </a:ext>
            </a:extLst>
          </p:cNvPr>
          <p:cNvSpPr txBox="1">
            <a:spLocks/>
          </p:cNvSpPr>
          <p:nvPr/>
        </p:nvSpPr>
        <p:spPr>
          <a:xfrm>
            <a:off x="1006642" y="5210720"/>
            <a:ext cx="10515600" cy="105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Here, z is the linear combination of the weight and samples features: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B81FB-3F78-41C0-A11F-F003E8CFD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0" t="76491" r="35527" b="19532"/>
          <a:stretch/>
        </p:blipFill>
        <p:spPr>
          <a:xfrm>
            <a:off x="2847473" y="5736097"/>
            <a:ext cx="6191784" cy="5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17A3-F857-4696-9080-DC2444A7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- Probabilities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094C-E119-4C4E-87C9-F08DC03B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1" t="22924" r="19473" b="13450"/>
          <a:stretch/>
        </p:blipFill>
        <p:spPr>
          <a:xfrm>
            <a:off x="4491790" y="1690688"/>
            <a:ext cx="6464968" cy="4363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3D61F-539C-4BCF-8A43-5338CFE0F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8" t="57640" r="39869" b="30760"/>
          <a:stretch/>
        </p:blipFill>
        <p:spPr>
          <a:xfrm>
            <a:off x="1023142" y="3087277"/>
            <a:ext cx="3071606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A8E-A5E2-453B-B409-B3EBAD9E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-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58B3-47F7-4931-BD93-57446ED4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0738"/>
            <a:ext cx="10515600" cy="255069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b="1" dirty="0"/>
              <a:t>logistic sigmoid function </a:t>
            </a:r>
            <a:r>
              <a:rPr lang="en-GB" dirty="0"/>
              <a:t>becomes the activation function</a:t>
            </a:r>
          </a:p>
          <a:p>
            <a:r>
              <a:rPr lang="en-GB" dirty="0"/>
              <a:t>The output of the sigmoid function is then interpreted as the probabilities of a particular sample belonging to class 1</a:t>
            </a:r>
          </a:p>
          <a:p>
            <a:r>
              <a:rPr lang="en-GB" dirty="0"/>
              <a:t>For example, if we compute </a:t>
            </a:r>
            <a:r>
              <a:rPr lang="el-GR" dirty="0"/>
              <a:t>φ</a:t>
            </a:r>
            <a:r>
              <a:rPr lang="en-GB" dirty="0"/>
              <a:t>(z) = 0.8 for a particular flower sample, the probability that this sample is an Iris-versicolor flower is 80 percent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5F41F-1F39-4843-8F9D-1B9148494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1" t="36725" r="20526" b="24444"/>
          <a:stretch/>
        </p:blipFill>
        <p:spPr>
          <a:xfrm>
            <a:off x="2983831" y="1427749"/>
            <a:ext cx="6224337" cy="26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2458-87EB-404A-B742-36738301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-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A58E2-2977-41C0-A6FF-537B880B4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4038"/>
          </a:xfrm>
        </p:spPr>
        <p:txBody>
          <a:bodyPr/>
          <a:lstStyle/>
          <a:p>
            <a:r>
              <a:rPr lang="en-GB" dirty="0"/>
              <a:t>The predicted probability can then simply be converted into a binary outcome via the threshold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53F1-6805-4561-9629-0C26AEAEA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63" t="19649" r="36711" b="67252"/>
          <a:stretch/>
        </p:blipFill>
        <p:spPr>
          <a:xfrm>
            <a:off x="4172955" y="2709363"/>
            <a:ext cx="3846090" cy="157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F4673-C0B9-4736-88BF-03DB872D5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32" t="44541" r="36842" b="42359"/>
          <a:stretch/>
        </p:blipFill>
        <p:spPr>
          <a:xfrm>
            <a:off x="2141983" y="4680285"/>
            <a:ext cx="4061943" cy="16603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A03E14-331F-408F-999E-D3EAC657B8C5}"/>
              </a:ext>
            </a:extLst>
          </p:cNvPr>
          <p:cNvSpPr txBox="1">
            <a:spLocks/>
          </p:cNvSpPr>
          <p:nvPr/>
        </p:nvSpPr>
        <p:spPr>
          <a:xfrm>
            <a:off x="838199" y="4281489"/>
            <a:ext cx="10515600" cy="47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equivalent to the following: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4E874-071A-49A3-B101-B6C505532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8" t="57640" r="39869" b="30760"/>
          <a:stretch/>
        </p:blipFill>
        <p:spPr>
          <a:xfrm>
            <a:off x="6684112" y="4660737"/>
            <a:ext cx="3071606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FDAF-C7B0-4AD6-BCF3-6802F95D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 of the logistic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2B98-B887-4C9A-A6A6-6FAC91BD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2794"/>
          </a:xfrm>
        </p:spPr>
        <p:txBody>
          <a:bodyPr/>
          <a:lstStyle/>
          <a:p>
            <a:r>
              <a:rPr lang="en-GB" dirty="0"/>
              <a:t>We know how to use the logistic regression model to predict probabilities and class labels</a:t>
            </a:r>
          </a:p>
          <a:p>
            <a:r>
              <a:rPr lang="en-GB" dirty="0"/>
              <a:t>But how do we fit the parameters (weights) of the model?</a:t>
            </a:r>
          </a:p>
          <a:p>
            <a:r>
              <a:rPr lang="en-GB" dirty="0"/>
              <a:t>Let’s define the sum-squared error cost function as follows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11651-43B6-4DD9-942C-D785C56E0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5" t="46602" r="39345" b="43301"/>
          <a:stretch/>
        </p:blipFill>
        <p:spPr>
          <a:xfrm>
            <a:off x="2464664" y="3888419"/>
            <a:ext cx="7262671" cy="18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9E8C-A21C-41DA-B7E9-ADD34E49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 of the logistic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255B-A4FB-4A9B-8592-8F4B4DA4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/>
          <a:lstStyle/>
          <a:p>
            <a:r>
              <a:rPr lang="en-GB" dirty="0"/>
              <a:t>The following cost function can be minimised using gradient descent, and incorporates a log-likelihood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718A6-03F5-4ABE-9AD1-2F0E6F55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3" t="39482" r="31553" b="50000"/>
          <a:stretch/>
        </p:blipFill>
        <p:spPr>
          <a:xfrm>
            <a:off x="2262925" y="2707689"/>
            <a:ext cx="7485637" cy="1154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F0496-07E3-4B0F-847A-EDCF22679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3" t="62862" r="31553" b="30356"/>
          <a:stretch/>
        </p:blipFill>
        <p:spPr>
          <a:xfrm>
            <a:off x="1569526" y="4763013"/>
            <a:ext cx="8872434" cy="8820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4BB5CB-0109-4752-8BC4-530A32A1201C}"/>
              </a:ext>
            </a:extLst>
          </p:cNvPr>
          <p:cNvSpPr txBox="1">
            <a:spLocks/>
          </p:cNvSpPr>
          <p:nvPr/>
        </p:nvSpPr>
        <p:spPr>
          <a:xfrm>
            <a:off x="838200" y="3880949"/>
            <a:ext cx="10515600" cy="88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cost that we calculate for one single-sample training instance?</a:t>
            </a:r>
          </a:p>
        </p:txBody>
      </p:sp>
    </p:spTree>
    <p:extLst>
      <p:ext uri="{BB962C8B-B14F-4D97-AF65-F5344CB8AC3E}">
        <p14:creationId xmlns:p14="http://schemas.microsoft.com/office/powerpoint/2010/main" val="152550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9E8C-A21C-41DA-B7E9-ADD34E49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 of the logistic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255B-A4FB-4A9B-8592-8F4B4DA4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5298"/>
            <a:ext cx="10515600" cy="882064"/>
          </a:xfrm>
        </p:spPr>
        <p:txBody>
          <a:bodyPr/>
          <a:lstStyle/>
          <a:p>
            <a:r>
              <a:rPr lang="en-GB" dirty="0"/>
              <a:t>If we look at this equation, we can see that the first term becomes zero is y=0, and the second term becomes zero if y=1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F0496-07E3-4B0F-847A-EDCF22679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3" t="62862" r="31553" b="30356"/>
          <a:stretch/>
        </p:blipFill>
        <p:spPr>
          <a:xfrm>
            <a:off x="1659783" y="2016860"/>
            <a:ext cx="8872434" cy="88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65C05-7088-4DBE-9F72-2895CCBD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5" t="37670" r="34248" b="47832"/>
          <a:stretch/>
        </p:blipFill>
        <p:spPr>
          <a:xfrm>
            <a:off x="2420219" y="3973969"/>
            <a:ext cx="7351562" cy="18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88A4-F658-49F9-9507-1243759A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 of the logistic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95FE-B748-4B01-9710-B97CAEBCF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2013"/>
            <a:ext cx="10515600" cy="734950"/>
          </a:xfrm>
        </p:spPr>
        <p:txBody>
          <a:bodyPr/>
          <a:lstStyle/>
          <a:p>
            <a:r>
              <a:rPr lang="en-GB" dirty="0"/>
              <a:t>The cost function increasingly penalises incorrect class classification!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6220C-0E66-4ACC-8034-E65B5AFF7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1" t="21230" r="27621" b="22589"/>
          <a:stretch/>
        </p:blipFill>
        <p:spPr>
          <a:xfrm>
            <a:off x="3277339" y="1502545"/>
            <a:ext cx="5637322" cy="38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2C58-AADA-4C13-B577-B1CDE5E6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 of the logistic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36F0-8307-4A52-AD3A-E2511865F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6" t="17735" r="29515" b="41877"/>
          <a:stretch/>
        </p:blipFill>
        <p:spPr>
          <a:xfrm>
            <a:off x="838200" y="2110938"/>
            <a:ext cx="6548021" cy="3553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1C57C-E651-4D64-963A-5569B2078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4" t="68738" r="45605" b="25409"/>
          <a:stretch/>
        </p:blipFill>
        <p:spPr>
          <a:xfrm>
            <a:off x="7910004" y="2950830"/>
            <a:ext cx="3003502" cy="956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BC3D5-B558-4D4C-ABED-8A7103BD1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4" t="85774" r="45605" b="10292"/>
          <a:stretch/>
        </p:blipFill>
        <p:spPr>
          <a:xfrm>
            <a:off x="8071281" y="4101483"/>
            <a:ext cx="3003502" cy="6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08E-746E-45AA-A97B-DA5CB795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Logistic Regression with 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5E025-4867-47F0-A1CE-F1E8576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2" t="15259" r="30534" b="55324"/>
          <a:stretch/>
        </p:blipFill>
        <p:spPr>
          <a:xfrm>
            <a:off x="838200" y="2085426"/>
            <a:ext cx="10613267" cy="34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6C0E-F985-4170-B94E-9664E9D6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from previous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2C226-78B8-4E4F-912C-4037508B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2186"/>
          </a:xfrm>
        </p:spPr>
        <p:txBody>
          <a:bodyPr/>
          <a:lstStyle/>
          <a:p>
            <a:r>
              <a:rPr lang="en-GB" dirty="0"/>
              <a:t>We introduced Machine Learning and the different kinds of learning – e.g. supervised, unsupervised, reinforced</a:t>
            </a:r>
          </a:p>
          <a:p>
            <a:r>
              <a:rPr lang="en-GB" dirty="0"/>
              <a:t>We looked at the Perceptron algorithm and trained a basic model on this dataset to ‘classify’ flower species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D6550-9AC8-485B-8ED1-B73E7B5D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34" t="36374" r="36796" b="34240"/>
          <a:stretch/>
        </p:blipFill>
        <p:spPr>
          <a:xfrm>
            <a:off x="3733429" y="3487328"/>
            <a:ext cx="4725142" cy="28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5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00B5-8CF5-4F4F-855A-AC2CF34A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Logistic Regression with 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EEEB7-4491-4C75-AF87-E4005640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2" t="63431" r="51141" b="19741"/>
          <a:stretch/>
        </p:blipFill>
        <p:spPr>
          <a:xfrm>
            <a:off x="838200" y="2019162"/>
            <a:ext cx="10349243" cy="32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3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507C-1860-415B-AE57-5F3C6572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Logistic Regression with 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D8FE-9456-4ADE-865B-935241E5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0509"/>
            <a:ext cx="10515600" cy="1926454"/>
          </a:xfrm>
        </p:spPr>
        <p:txBody>
          <a:bodyPr/>
          <a:lstStyle/>
          <a:p>
            <a:r>
              <a:rPr lang="en-GB" dirty="0"/>
              <a:t>The arrays show the relative probabilities of each probability belonging to each of the three classes – note that they sum to 1</a:t>
            </a:r>
          </a:p>
          <a:p>
            <a:r>
              <a:rPr lang="en-GB" dirty="0"/>
              <a:t>We also get the accuracy of the model across our entire test set – which comes out at an impressive 97.8%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F5EF1-FA41-44C4-BA85-06C6634A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9" t="49552" r="71674" b="42783"/>
          <a:stretch/>
        </p:blipFill>
        <p:spPr>
          <a:xfrm>
            <a:off x="838200" y="2050742"/>
            <a:ext cx="10248908" cy="19264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6CB80-6885-4315-A90D-4D5CA18BCE7B}"/>
              </a:ext>
            </a:extLst>
          </p:cNvPr>
          <p:cNvSpPr txBox="1">
            <a:spLocks/>
          </p:cNvSpPr>
          <p:nvPr/>
        </p:nvSpPr>
        <p:spPr>
          <a:xfrm>
            <a:off x="1271175" y="1430926"/>
            <a:ext cx="2011533" cy="53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Iris-virginica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CBA989-B4FC-405E-B274-A7213AEC48DE}"/>
              </a:ext>
            </a:extLst>
          </p:cNvPr>
          <p:cNvSpPr txBox="1">
            <a:spLocks/>
          </p:cNvSpPr>
          <p:nvPr/>
        </p:nvSpPr>
        <p:spPr>
          <a:xfrm>
            <a:off x="5032348" y="1432962"/>
            <a:ext cx="1860612" cy="53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Iris-</a:t>
            </a:r>
            <a:r>
              <a:rPr lang="en-GB" dirty="0" err="1"/>
              <a:t>setosa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BA6A0D-2EBB-475C-9BFC-707667394BA8}"/>
              </a:ext>
            </a:extLst>
          </p:cNvPr>
          <p:cNvSpPr txBox="1">
            <a:spLocks/>
          </p:cNvSpPr>
          <p:nvPr/>
        </p:nvSpPr>
        <p:spPr>
          <a:xfrm>
            <a:off x="8380708" y="1430926"/>
            <a:ext cx="2210352" cy="533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Iris-versicolor</a:t>
            </a:r>
          </a:p>
        </p:txBody>
      </p:sp>
    </p:spTree>
    <p:extLst>
      <p:ext uri="{BB962C8B-B14F-4D97-AF65-F5344CB8AC3E}">
        <p14:creationId xmlns:p14="http://schemas.microsoft.com/office/powerpoint/2010/main" val="124758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299B-DC8A-4D88-A20C-2AE15B4C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Logistic Regression with 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61BA-67A2-49AE-95EF-EF05B781F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4" t="17735" r="22597" b="15987"/>
          <a:stretch/>
        </p:blipFill>
        <p:spPr>
          <a:xfrm>
            <a:off x="2476869" y="1597981"/>
            <a:ext cx="6809173" cy="45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DBE4-5FC4-4056-A041-1B43D4BC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43BA-21D5-4761-A096-2FA551F1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Q1: For data to be most effectively sorted by logistic regression, it has to be ________ separated?</a:t>
            </a:r>
          </a:p>
          <a:p>
            <a:endParaRPr lang="en-GB" sz="3600" dirty="0"/>
          </a:p>
          <a:p>
            <a:r>
              <a:rPr lang="en-GB" sz="3600" dirty="0"/>
              <a:t>Q2: Using trial and error, adjust the ‘C’ parameter in the Logistic Regression function to obtain a 100% prediction success rate</a:t>
            </a:r>
          </a:p>
          <a:p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9330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35C0-D161-4AE4-B6DD-7065D5D6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Tackling overfitting via regularisation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F652-E2F7-4B9A-BCD4-3F87F52E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9225"/>
          </a:xfrm>
        </p:spPr>
        <p:txBody>
          <a:bodyPr/>
          <a:lstStyle/>
          <a:p>
            <a:r>
              <a:rPr lang="en-GB" dirty="0"/>
              <a:t>Overfitting is a common problem in Machine Learning, where a model performs well on training data but does not generalise well to unseen data</a:t>
            </a:r>
          </a:p>
          <a:p>
            <a:r>
              <a:rPr lang="en-GB" dirty="0"/>
              <a:t>Similarly, models can suffer from underfitting which means the model is not complex enough to capture the training data’s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8B736-DC9E-4CD6-9348-5B1A43ABA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27961" r="21068" b="33204"/>
          <a:stretch/>
        </p:blipFill>
        <p:spPr>
          <a:xfrm>
            <a:off x="2518299" y="3941686"/>
            <a:ext cx="7155402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983F-9532-48D3-ADCD-163132A7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Tackling overfitting via regularisation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BED0-90D6-4004-AC7C-E5FF9A41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6565"/>
          </a:xfrm>
        </p:spPr>
        <p:txBody>
          <a:bodyPr/>
          <a:lstStyle/>
          <a:p>
            <a:r>
              <a:rPr lang="en-GB" dirty="0"/>
              <a:t>Regularization is a useful method to prevent overfitting</a:t>
            </a:r>
          </a:p>
          <a:p>
            <a:r>
              <a:rPr lang="en-GB" dirty="0"/>
              <a:t>It involves introducing an additional term to the cost function that penalises extreme weight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67760-ED47-4AB8-BE1C-A5F71B835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97" t="31845" r="43495" b="57022"/>
          <a:stretch/>
        </p:blipFill>
        <p:spPr>
          <a:xfrm>
            <a:off x="4449656" y="3213714"/>
            <a:ext cx="3292687" cy="1482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4F947-53ED-4127-A7AF-29DD2A676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2" t="63948" r="25802" b="24660"/>
          <a:stretch/>
        </p:blipFill>
        <p:spPr>
          <a:xfrm>
            <a:off x="1184410" y="4696285"/>
            <a:ext cx="9823178" cy="126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7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E073-3C92-4297-9770-1337B9A0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‘C’?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9C5E-50DD-4D86-9B85-64DECE3C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0841"/>
          </a:xfrm>
        </p:spPr>
        <p:txBody>
          <a:bodyPr/>
          <a:lstStyle/>
          <a:p>
            <a:r>
              <a:rPr lang="en-GB" dirty="0"/>
              <a:t>It turns out that the ‘C’ parameter in our logistic regression function is the inverse of the regularization parameter </a:t>
            </a:r>
            <a:r>
              <a:rPr lang="el-GR" b="1" dirty="0"/>
              <a:t>λ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C63C-0560-4A26-A15E-5A53664D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2" t="68620" r="57047" b="29199"/>
          <a:stretch/>
        </p:blipFill>
        <p:spPr>
          <a:xfrm>
            <a:off x="838200" y="2931403"/>
            <a:ext cx="10515600" cy="526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C8DD8F-7BF9-4A47-BF17-A8BABD1E0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765972"/>
                <a:ext cx="10515600" cy="9708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b="1" dirty="0" smtClean="0"/>
                            <m:t>λ</m:t>
                          </m:r>
                        </m:den>
                      </m:f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C8DD8F-7BF9-4A47-BF17-A8BABD1E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5972"/>
                <a:ext cx="10515600" cy="9708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280C78-9183-4C9D-98E8-310F1AC0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2" t="63948" r="25802" b="24660"/>
          <a:stretch/>
        </p:blipFill>
        <p:spPr>
          <a:xfrm>
            <a:off x="1184410" y="4696285"/>
            <a:ext cx="9823178" cy="126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3E42-4E55-42CA-B740-E33BF832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Tackling overfitting via regularisation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6F751-AD67-4758-BF17-12DA58BC1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0" t="20065" r="28349" b="25825"/>
          <a:stretch/>
        </p:blipFill>
        <p:spPr>
          <a:xfrm>
            <a:off x="2645822" y="1591322"/>
            <a:ext cx="6900355" cy="47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7360-3B0F-48B1-9708-DC740DE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Terminology and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FC4D1-BAB5-431B-9089-E7CDBACB7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3" t="20324" r="31481" b="27508"/>
          <a:stretch/>
        </p:blipFill>
        <p:spPr>
          <a:xfrm>
            <a:off x="838200" y="1819922"/>
            <a:ext cx="4687409" cy="35777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851FD5-2495-4E5F-A6F3-921D12421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953" y="1825625"/>
            <a:ext cx="5689846" cy="4351338"/>
          </a:xfrm>
        </p:spPr>
        <p:txBody>
          <a:bodyPr/>
          <a:lstStyle/>
          <a:p>
            <a:r>
              <a:rPr lang="en-GB" dirty="0"/>
              <a:t>We will begin by using the ‘Iris’ dataset to train our models</a:t>
            </a:r>
          </a:p>
          <a:p>
            <a:r>
              <a:rPr lang="en-GB" dirty="0"/>
              <a:t>This contains measurements of 150 Iris flowers from three different species – </a:t>
            </a:r>
            <a:r>
              <a:rPr lang="en-GB" dirty="0" err="1"/>
              <a:t>Setosa</a:t>
            </a:r>
            <a:r>
              <a:rPr lang="en-GB" dirty="0"/>
              <a:t>, Versicolor and Virginica</a:t>
            </a:r>
          </a:p>
          <a:p>
            <a:r>
              <a:rPr lang="en-GB" dirty="0"/>
              <a:t>Each sample is on row of the data</a:t>
            </a:r>
          </a:p>
          <a:p>
            <a:r>
              <a:rPr lang="en-GB" dirty="0"/>
              <a:t>The columns are called </a:t>
            </a:r>
            <a:r>
              <a:rPr lang="en-GB" b="1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10005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ACF-8326-4811-B2E6-561E8911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– Iris Dataset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B668-6249-4791-8C87-D7A1A782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38" y="1825625"/>
            <a:ext cx="5405761" cy="4667250"/>
          </a:xfrm>
        </p:spPr>
        <p:txBody>
          <a:bodyPr>
            <a:normAutofit/>
          </a:bodyPr>
          <a:lstStyle/>
          <a:p>
            <a:r>
              <a:rPr lang="en-GB" dirty="0"/>
              <a:t>For the mathematically inclined: we can organise the Iris dataset’s 150 samples into a 150x4 matrix</a:t>
            </a:r>
          </a:p>
          <a:p>
            <a:r>
              <a:rPr lang="en-GB" dirty="0"/>
              <a:t>Henceforth in mathematical asides, we will use the superscript </a:t>
            </a:r>
            <a:r>
              <a:rPr lang="en-GB" i="1" dirty="0" err="1"/>
              <a:t>i</a:t>
            </a:r>
            <a:r>
              <a:rPr lang="en-GB" dirty="0"/>
              <a:t> to refer to the </a:t>
            </a:r>
            <a:r>
              <a:rPr lang="en-GB" i="1" dirty="0" err="1"/>
              <a:t>i</a:t>
            </a:r>
            <a:r>
              <a:rPr lang="en-GB" dirty="0" err="1"/>
              <a:t>th</a:t>
            </a:r>
            <a:r>
              <a:rPr lang="en-GB" dirty="0"/>
              <a:t> training sample and the subscript </a:t>
            </a:r>
            <a:r>
              <a:rPr lang="en-GB" i="1" dirty="0"/>
              <a:t>j</a:t>
            </a:r>
            <a:r>
              <a:rPr lang="en-GB" dirty="0"/>
              <a:t> to refer to the </a:t>
            </a:r>
            <a:r>
              <a:rPr lang="en-GB" i="1" dirty="0" err="1"/>
              <a:t>j</a:t>
            </a:r>
            <a:r>
              <a:rPr lang="en-GB" dirty="0" err="1"/>
              <a:t>th</a:t>
            </a:r>
            <a:r>
              <a:rPr lang="en-GB" dirty="0"/>
              <a:t> dimension of the training dataset</a:t>
            </a:r>
          </a:p>
          <a:p>
            <a:r>
              <a:rPr lang="en-GB" dirty="0"/>
              <a:t>Do not worry about this if it is new!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C1AC5-F394-42BE-A5D0-5E6E7BACB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6" t="46990" r="42767" b="35275"/>
          <a:stretch/>
        </p:blipFill>
        <p:spPr>
          <a:xfrm>
            <a:off x="838200" y="2130641"/>
            <a:ext cx="4640561" cy="29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4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C58-7EAE-4FAA-99DB-3C7D84BA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Learning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9965-FB4F-407C-AA3A-B690C594F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999"/>
            <a:ext cx="10515600" cy="1604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is the ‘flowchart’ of the Perceptron training model</a:t>
            </a:r>
          </a:p>
          <a:p>
            <a:r>
              <a:rPr lang="en-GB" dirty="0"/>
              <a:t>Features </a:t>
            </a:r>
            <a:r>
              <a:rPr lang="en-GB" b="1" dirty="0"/>
              <a:t>x</a:t>
            </a:r>
            <a:r>
              <a:rPr lang="en-GB" dirty="0"/>
              <a:t> are multiplied by weights </a:t>
            </a:r>
            <a:r>
              <a:rPr lang="en-GB" b="1" dirty="0"/>
              <a:t>w </a:t>
            </a:r>
            <a:r>
              <a:rPr lang="en-GB" dirty="0"/>
              <a:t>to give a predicted class value and</a:t>
            </a:r>
            <a:r>
              <a:rPr lang="en-GB" b="1" dirty="0"/>
              <a:t> </a:t>
            </a:r>
            <a:r>
              <a:rPr lang="en-GB" dirty="0"/>
              <a:t>the weights are updated until the predictions match the known results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75DBE-5785-4EE8-80B8-D97D73349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1" t="30291" r="30971" b="38511"/>
          <a:stretch/>
        </p:blipFill>
        <p:spPr>
          <a:xfrm>
            <a:off x="2325948" y="1289481"/>
            <a:ext cx="7341399" cy="32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86FE-8821-4C56-97DA-2B759CD8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EA17E-E6EF-492C-B35F-B5600D23E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3" t="30809" r="31553" b="23107"/>
          <a:stretch/>
        </p:blipFill>
        <p:spPr>
          <a:xfrm>
            <a:off x="2379793" y="1404529"/>
            <a:ext cx="7432414" cy="50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0DBA-19B8-4330-B74B-8FE5477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1808-52B3-48E8-B94F-3E095346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like the Perceptron, it is a classification model that performs very well on linearly separable classes</a:t>
            </a:r>
          </a:p>
          <a:p>
            <a:r>
              <a:rPr lang="en-GB" dirty="0"/>
              <a:t>One of the most widely used algorithms for classification in industry</a:t>
            </a:r>
          </a:p>
          <a:p>
            <a:r>
              <a:rPr lang="en-GB" dirty="0"/>
              <a:t>We can use the same features </a:t>
            </a:r>
            <a:r>
              <a:rPr lang="en-GB" b="1" dirty="0"/>
              <a:t>x </a:t>
            </a:r>
            <a:r>
              <a:rPr lang="en-GB" dirty="0"/>
              <a:t>multiplied by feature weights </a:t>
            </a:r>
            <a:r>
              <a:rPr lang="en-GB" b="1" dirty="0"/>
              <a:t>w</a:t>
            </a:r>
            <a:r>
              <a:rPr lang="en-GB" dirty="0"/>
              <a:t> to determine a rule for classifying our data, but we do this in a much more effective (and interesting!) way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4869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245A-6201-4B1C-B737-46A775B5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–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37F9-ABD3-4241-81D4-5A838A4E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0905"/>
            <a:ext cx="10515600" cy="3546057"/>
          </a:xfrm>
        </p:spPr>
        <p:txBody>
          <a:bodyPr/>
          <a:lstStyle/>
          <a:p>
            <a:r>
              <a:rPr lang="en-GB" dirty="0"/>
              <a:t>This is the odds ratio: the odds in favour of a particular event, where p is the probability of the </a:t>
            </a:r>
            <a:r>
              <a:rPr lang="en-GB" b="1" dirty="0"/>
              <a:t>positive event</a:t>
            </a:r>
          </a:p>
          <a:p>
            <a:r>
              <a:rPr lang="en-GB" dirty="0"/>
              <a:t>The </a:t>
            </a:r>
            <a:r>
              <a:rPr lang="en-GB" b="1" dirty="0"/>
              <a:t>positive event </a:t>
            </a:r>
            <a:r>
              <a:rPr lang="en-GB" dirty="0"/>
              <a:t>does not necessarily mean </a:t>
            </a:r>
            <a:r>
              <a:rPr lang="en-GB" i="1" dirty="0"/>
              <a:t>good, </a:t>
            </a:r>
            <a:r>
              <a:rPr lang="en-GB" dirty="0"/>
              <a:t>but refers to the event we want to predict</a:t>
            </a:r>
          </a:p>
          <a:p>
            <a:r>
              <a:rPr lang="en-GB" dirty="0"/>
              <a:t>If we have the positive class label y = 1, then we define the </a:t>
            </a:r>
            <a:r>
              <a:rPr lang="en-GB" b="1" dirty="0"/>
              <a:t>logit</a:t>
            </a:r>
            <a:r>
              <a:rPr lang="en-GB" dirty="0"/>
              <a:t> function as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903BB-003A-49B4-83C0-2B8B28752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9" t="61988" r="43158" b="29123"/>
          <a:stretch/>
        </p:blipFill>
        <p:spPr>
          <a:xfrm>
            <a:off x="4231031" y="5081211"/>
            <a:ext cx="3344925" cy="1095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392A1-D892-4E36-9521-82148654F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6" t="61988" r="43158" b="29123"/>
          <a:stretch/>
        </p:blipFill>
        <p:spPr>
          <a:xfrm>
            <a:off x="5536496" y="1535154"/>
            <a:ext cx="1119008" cy="10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AF2E-719B-431C-8E92-F88187DD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Aside -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D544-42D2-4C14-8CAB-372C2D46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572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logit</a:t>
            </a:r>
            <a:r>
              <a:rPr lang="en-GB" dirty="0"/>
              <a:t> function takes input values in the range 0 to 1 and transforms them to values over the entire real-number range, which we can use to express a linear relationship between features values and the log-odds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43495-D0D2-4553-A68B-9406FEA7C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2" t="31111" r="28816" b="59298"/>
          <a:stretch/>
        </p:blipFill>
        <p:spPr>
          <a:xfrm>
            <a:off x="1676445" y="3429000"/>
            <a:ext cx="8839109" cy="10948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F1CB7-21C0-45E1-8BD5-8B666F0C0B8C}"/>
              </a:ext>
            </a:extLst>
          </p:cNvPr>
          <p:cNvSpPr txBox="1">
            <a:spLocks/>
          </p:cNvSpPr>
          <p:nvPr/>
        </p:nvSpPr>
        <p:spPr>
          <a:xfrm>
            <a:off x="838199" y="4523039"/>
            <a:ext cx="10515600" cy="1203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p(y=1|x) is the conditional probability that a particular sample belongs to a class 1 given its features </a:t>
            </a:r>
            <a:r>
              <a:rPr lang="en-GB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5948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928</Words>
  <Application>Microsoft Office PowerPoint</Application>
  <PresentationFormat>Widescreen</PresentationFormat>
  <Paragraphs>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ML Workshop – Logistic Regression</vt:lpstr>
      <vt:lpstr>Recap from previous workshop</vt:lpstr>
      <vt:lpstr>Basic Terminology and Notations</vt:lpstr>
      <vt:lpstr>Mathematical Aside – Iris Dataset Features</vt:lpstr>
      <vt:lpstr>Perceptron Learning Rule</vt:lpstr>
      <vt:lpstr>Perceptron Results</vt:lpstr>
      <vt:lpstr>Logistic Regression</vt:lpstr>
      <vt:lpstr>Mathematical Aside – Probabilities</vt:lpstr>
      <vt:lpstr>Mathematical Aside - Probabilities</vt:lpstr>
      <vt:lpstr>Mathematical Aside - Probabilities</vt:lpstr>
      <vt:lpstr>Mathematical Aside - Probabilities</vt:lpstr>
      <vt:lpstr>Mathematical Aside - Probabilities</vt:lpstr>
      <vt:lpstr>Mathematical Aside - Probabilities</vt:lpstr>
      <vt:lpstr>Learning the weights of the logistic cost function</vt:lpstr>
      <vt:lpstr>Learning the weights of the logistic cost function</vt:lpstr>
      <vt:lpstr>Learning the weights of the logistic cost function</vt:lpstr>
      <vt:lpstr>Learning the weights of the logistic cost function</vt:lpstr>
      <vt:lpstr>Learning the weights of the logistic cost function</vt:lpstr>
      <vt:lpstr>Training Logistic Regression with Scikit-Learn</vt:lpstr>
      <vt:lpstr>Training Logistic Regression with Scikit-Learn</vt:lpstr>
      <vt:lpstr>Training Logistic Regression with Scikit-Learn</vt:lpstr>
      <vt:lpstr>Training Logistic Regression with Scikit-Learn</vt:lpstr>
      <vt:lpstr>Exercises</vt:lpstr>
      <vt:lpstr>Tackling overfitting via regularisation</vt:lpstr>
      <vt:lpstr>Tackling overfitting via regularisation</vt:lpstr>
      <vt:lpstr>What is ‘C’?</vt:lpstr>
      <vt:lpstr>Tackling overfitting via regularisation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Workshop – Logistic Regression</dc:title>
  <dc:creator>Nathan Cinnamond</dc:creator>
  <cp:lastModifiedBy>Nathan Cinnamond</cp:lastModifiedBy>
  <cp:revision>27</cp:revision>
  <dcterms:created xsi:type="dcterms:W3CDTF">2019-01-15T19:42:15Z</dcterms:created>
  <dcterms:modified xsi:type="dcterms:W3CDTF">2019-01-25T19:52:41Z</dcterms:modified>
</cp:coreProperties>
</file>